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thumbnail" Target="docProps/thumbnail.jpeg"/>
  <Relationship Id="rId3" Type="http://schemas.openxmlformats.org/package/2006/relationships/metadata/core-properties" Target="docProps/core.xml"/>
  <Relationship Id="rId4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5" r:id="rId16"/>
    <p:sldId id="261" r:id="rId12"/>
    <p:sldId id="262" r:id="rId13"/>
    <p:sldId id="263" r:id="rId14"/>
    <p:sldId id="264" r:id="rId15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printerSettings" Target="printerSettings/printerSettings1.bin"/>
  <Relationship Id="rId3" Type="http://schemas.openxmlformats.org/officeDocument/2006/relationships/presProps" Target="presProps.xml"/>
  <Relationship Id="rId4" Type="http://schemas.openxmlformats.org/officeDocument/2006/relationships/viewProps" Target="viewProps.xml"/>
  <Relationship Id="rId5" Type="http://schemas.openxmlformats.org/officeDocument/2006/relationships/theme" Target="theme/theme1.xml"/>
  <Relationship Id="rId6" Type="http://schemas.openxmlformats.org/officeDocument/2006/relationships/tableStyles" Target="tableStyles.xml"/>
  <Relationship Id="rId7" Type="http://schemas.openxmlformats.org/officeDocument/2006/relationships/slide" Target="slides/slide1.xml"/>
  <Relationship Id="rId8" Type="http://schemas.openxmlformats.org/officeDocument/2006/relationships/slide" Target="slides/slide2.xml"/>
  <Relationship Id="rId9" Type="http://schemas.openxmlformats.org/officeDocument/2006/relationships/slide" Target="slides/slide3.xml"/>
  <Relationship Id="rId10" Type="http://schemas.openxmlformats.org/officeDocument/2006/relationships/slide" Target="slides/slide4.xml"/>
  <Relationship Id="rId11" Type="http://schemas.openxmlformats.org/officeDocument/2006/relationships/slide" Target="slides/slide5.xml"/>
  <Relationship Id="rId12" Type="http://schemas.openxmlformats.org/officeDocument/2006/relationships/slide" Target="slides/slide6.xml"/>
  <Relationship Id="rId13" Type="http://schemas.openxmlformats.org/officeDocument/2006/relationships/slide" Target="slides/slide7.xml"/>
  <Relationship Id="rId14" Type="http://schemas.openxmlformats.org/officeDocument/2006/relationships/slide" Target="slides/slide8.xml"/>
  <Relationship Id="rId15" Type="http://schemas.openxmlformats.org/officeDocument/2006/relationships/slide" Target="slides/slide9.xml"/>
  <Relationship Id="rId16" Type="http://schemas.openxmlformats.org/officeDocument/2006/relationships/slide" Target="slides/slide10.xml"/>
</Relationships>

</file>

<file path=ppt/slideLayouts/_rels/slideLayout1.xml.rels><?xml version="1.0" encoding="utf-8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0.xml.rels><?xml version="1.0" encoding="utf-8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1.xml.rels><?xml version="1.0" encoding="utf-8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2.xml.rels><?xml version="1.0" encoding="utf-8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3.xml.rels><?xml version="1.0" encoding="utf-8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4.xml.rels><?xml version="1.0" encoding="utf-8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5.xml.rels><?xml version="1.0" encoding="utf-8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6.xml.rels><?xml version="1.0" encoding="utf-8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7.xml.rels><?xml version="1.0" encoding="utf-8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8.xml.rels><?xml version="1.0" encoding="utf-8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9.xml.rels><?xml version="1.0" encoding="utf-8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slideLayout" Target="../slideLayouts/slideLayout2.xml"/>
  <Relationship Id="rId3" Type="http://schemas.openxmlformats.org/officeDocument/2006/relationships/slideLayout" Target="../slideLayouts/slideLayout3.xml"/>
  <Relationship Id="rId4" Type="http://schemas.openxmlformats.org/officeDocument/2006/relationships/slideLayout" Target="../slideLayouts/slideLayout4.xml"/>
  <Relationship Id="rId5" Type="http://schemas.openxmlformats.org/officeDocument/2006/relationships/slideLayout" Target="../slideLayouts/slideLayout5.xml"/>
  <Relationship Id="rId6" Type="http://schemas.openxmlformats.org/officeDocument/2006/relationships/slideLayout" Target="../slideLayouts/slideLayout6.xml"/>
  <Relationship Id="rId7" Type="http://schemas.openxmlformats.org/officeDocument/2006/relationships/slideLayout" Target="../slideLayouts/slideLayout7.xml"/>
  <Relationship Id="rId8" Type="http://schemas.openxmlformats.org/officeDocument/2006/relationships/slideLayout" Target="../slideLayouts/slideLayout8.xml"/>
  <Relationship Id="rId9" Type="http://schemas.openxmlformats.org/officeDocument/2006/relationships/slideLayout" Target="../slideLayouts/slideLayout9.xml"/>
  <Relationship Id="rId10" Type="http://schemas.openxmlformats.org/officeDocument/2006/relationships/slideLayout" Target="../slideLayouts/slideLayout10.xml"/>
  <Relationship Id="rId11" Type="http://schemas.openxmlformats.org/officeDocument/2006/relationships/slideLayout" Target="../slideLayouts/slideLayout11.xml"/>
 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
  <Relationship Id="rId1" Type="http://schemas.openxmlformats.org/officeDocument/2006/relationships/slideLayout" Target="../slideLayouts/slideLayout7.xml"/>
</Relationships>

</file>

<file path=ppt/slides/_rels/slide10.xml.rels><?xml version="1.0" encoding="utf-8"?>
<Relationships xmlns="http://schemas.openxmlformats.org/package/2006/relationships">
  <Relationship Id="rId1" Type="http://schemas.openxmlformats.org/officeDocument/2006/relationships/slideLayout" Target="../slideLayouts/slideLayout7.xml"/>
</Relationships>

</file>

<file path=ppt/slides/_rels/slide2.xml.rels><?xml version="1.0" encoding="utf-8"?>
<Relationships xmlns="http://schemas.openxmlformats.org/package/2006/relationships">
  <Relationship Id="rId1" Type="http://schemas.openxmlformats.org/officeDocument/2006/relationships/slideLayout" Target="../slideLayouts/slideLayout7.xml"/>
</Relationships>

</file>

<file path=ppt/slides/_rels/slide3.xml.rels><?xml version="1.0" encoding="utf-8"?>
<Relationships xmlns="http://schemas.openxmlformats.org/package/2006/relationships">
  <Relationship Id="rId1" Type="http://schemas.openxmlformats.org/officeDocument/2006/relationships/slideLayout" Target="../slideLayouts/slideLayout7.xml"/>
</Relationships>

</file>

<file path=ppt/slides/_rels/slide4.xml.rels><?xml version="1.0" encoding="utf-8"?>
<Relationships xmlns="http://schemas.openxmlformats.org/package/2006/relationships">
  <Relationship Id="rId1" Type="http://schemas.openxmlformats.org/officeDocument/2006/relationships/slideLayout" Target="../slideLayouts/slideLayout7.xml"/>
</Relationships>

</file>

<file path=ppt/slides/_rels/slide5.xml.rels><?xml version="1.0" encoding="utf-8"?>
<Relationships xmlns="http://schemas.openxmlformats.org/package/2006/relationships">
  <Relationship Id="rId1" Type="http://schemas.openxmlformats.org/officeDocument/2006/relationships/slideLayout" Target="../slideLayouts/slideLayout7.xml"/>
</Relationships>

</file>

<file path=ppt/slides/_rels/slide6.xml.rels><?xml version="1.0" encoding="utf-8"?>
<Relationships xmlns="http://schemas.openxmlformats.org/package/2006/relationships">
  <Relationship Id="rId1" Type="http://schemas.openxmlformats.org/officeDocument/2006/relationships/slideLayout" Target="../slideLayouts/slideLayout7.xml"/>
</Relationships>

</file>

<file path=ppt/slides/_rels/slide7.xml.rels><?xml version="1.0" encoding="utf-8"?>
<Relationships xmlns="http://schemas.openxmlformats.org/package/2006/relationships">
  <Relationship Id="rId1" Type="http://schemas.openxmlformats.org/officeDocument/2006/relationships/slideLayout" Target="../slideLayouts/slideLayout7.xml"/>
</Relationships>

</file>

<file path=ppt/slides/_rels/slide8.xml.rels><?xml version="1.0" encoding="utf-8"?>
<Relationships xmlns="http://schemas.openxmlformats.org/package/2006/relationships">
  <Relationship Id="rId1" Type="http://schemas.openxmlformats.org/officeDocument/2006/relationships/slideLayout" Target="../slideLayouts/slideLayout7.xml"/>
</Relationships>

</file>

<file path=ppt/slides/_rels/slide9.xml.rels><?xml version="1.0" encoding="utf-8"?>
<Relationships xmlns="http://schemas.openxmlformats.org/package/2006/relationships">
 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5029200" cy="685800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029200" y="2560320"/>
            <a:ext cx="7159752" cy="54864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303520" y="10972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94A3B8"/>
                </a:solidFill>
              </a:rPr>
              <a:t>PRODUKT-PRÄSENTATION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3520" y="1554480"/>
            <a:ext cx="640080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800" b="1" i="0">
                <a:solidFill>
                  <a:srgbClr val="FFFFFF"/>
                </a:solidFill>
              </a:rPr>
              <a:t>Tausche
meine Schicht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3520" y="2834640"/>
            <a:ext cx="6400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94A3B8"/>
                </a:solidFill>
              </a:rPr>
              <a:t>Die digitale Lösung für Schichttausch,
Urlaubsplanung und Abwesenheitsmanagement.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03520" y="3840480"/>
            <a:ext cx="6400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1F5F9"/>
                </a:solidFill>
              </a:rPr>
              <a:t>tausche-meine-schicht.de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1371600"/>
            <a:ext cx="43891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F1F5F9"/>
                </a:solidFill>
              </a:rPr>
              <a:t>Für wen?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2011680"/>
            <a:ext cx="43891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94A3B8"/>
                </a:solidFill>
              </a:rPr>
              <a:t>✓  Produktionsbetriebe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2606040"/>
            <a:ext cx="43891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94A3B8"/>
                </a:solidFill>
              </a:rPr>
              <a:t>✓  Industrie &amp; Fertigung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" y="3200400"/>
            <a:ext cx="43891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94A3B8"/>
                </a:solidFill>
              </a:rPr>
              <a:t>✓  Logistik &amp; Lager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5760" y="3794760"/>
            <a:ext cx="43891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94A3B8"/>
                </a:solidFill>
              </a:rPr>
              <a:t>✓  Alle Schichtbetriebe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5760" y="4754880"/>
            <a:ext cx="4389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1">
                <a:solidFill>
                  <a:srgbClr val="94A3B8"/>
                </a:solidFill>
              </a:rPr>
              <a:t>100 % Web-basiert · DSGVO-konform · Server in Deutschland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!-- Full background -->
      <p:sp>
        <p:nvSpPr>
          <p:cNvPr id="2" name="Background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EFF6FF"/>
          </a:solidFill>
          <a:ln>
            <a:noFill/>
          </a:ln>
        </p:spPr>
        <p:txBody>
          <a:bodyPr/>
          <a:lstStyle/>
          <a:p/>
        </p:txBody>
      </p:sp>
      <!-- Dark header bar -->
      <p:sp>
        <p:nvSpPr>
          <p:cNvPr id="3" name="Header"/>
          <p:cNvSpPr/>
          <p:nvPr/>
        </p:nvSpPr>
        <p:spPr>
          <a:xfrm>
            <a:off x="0" y="0"/>
            <a:ext cx="12188952" cy="1280160"/>
          </a:xfrm>
          <a:prstGeom prst="rect">
            <a:avLst/>
          </a:prstGeom>
          <a:solidFill>
            <a:srgbClr val="1E3A5F"/>
          </a:solidFill>
          <a:ln>
            <a:noFill/>
          </a:ln>
        </p:spPr>
        <p:txBody>
          <a:bodyPr/>
          <a:lstStyle/>
          <a:p/>
        </p:txBody>
      </p:sp>
      <!-- KI badge label -->
      <p:sp>
        <p:nvSpPr>
          <p:cNvPr id="4" name="Badge"/>
          <p:cNvSpPr txBox="1"/>
          <p:nvPr/>
        </p:nvSpPr>
        <p:spPr>
          <a:xfrm>
            <a:off x="457200" y="228600"/>
            <a:ext cx="1800000" cy="3100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txBody>
          <a:bodyPr wrap="square" lIns="91440" rIns="91440" tIns="45720" bIns="45720" anchor="ctr"/>
          <a:lstStyle/>
          <a:p>
            <a:pPr algn="ctr"/>
            <a:r>
              <a:rPr sz="900" b="1" i="0">
                <a:solidFill>
                  <a:srgbClr val="FFFFFF"/>
                </a:solidFill>
              </a:rPr>
              <a:t>KI-FEATURES</a:t>
            </a:r>
          </a:p>
        </p:txBody>
      </p:sp>
      <!-- Title -->
      <p:sp>
        <p:nvSpPr>
          <p:cNvPr id="5" name="Title"/>
          <p:cNvSpPr txBox="1"/>
          <p:nvPr/>
        </p:nvSpPr>
        <p:spPr>
          <a:xfrm>
            <a:off x="457200" y="575000"/>
            <a:ext cx="10972800" cy="48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</a:rPr>
              <a:t>Integrierte KI-Features</a:t>
            </a:r>
          </a:p>
        </p:txBody>
      </p:sp>
      <!-- Subtitle -->
      <p:sp>
        <p:nvSpPr>
          <p:cNvPr id="6" name="Subtitle"/>
          <p:cNvSpPr txBox="1"/>
          <p:nvPr/>
        </p:nvSpPr>
        <p:spPr>
          <a:xfrm>
            <a:off x="457200" y="920000"/>
            <a:ext cx="10972800" cy="31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93C5FD"/>
                </a:solidFill>
              </a:rPr>
              <a:t>Intelligente Funktionen direkt in der App – ohne externes KI-Abo</a:t>
            </a:r>
          </a:p>
        </p:txBody>
      </p:sp>
      <!-- ── Card 1: KI-Assistent (top-left) ── -->
      <p:sp>
        <p:nvSpPr>
          <p:cNvPr id="7" name="Card1"/>
          <p:cNvSpPr/>
          <p:nvPr/>
        </p:nvSpPr>
        <p:spPr>
          <a:xfrm>
            <a:off x="365760" y="1380000"/>
            <a:ext cx="5545836" cy="2300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/>
        </p:txBody>
      </p:sp>
      <p:sp>
        <p:nvSpPr>
          <p:cNvPr id="8" name="Card1Bar"/>
          <p:cNvSpPr/>
          <p:nvPr/>
        </p:nvSpPr>
        <p:spPr>
          <a:xfrm>
            <a:off x="365760" y="1380000"/>
            <a:ext cx="5545836" cy="73152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txBody>
          <a:bodyPr/>
          <a:lstStyle/>
          <a:p/>
        </p:txBody>
      </p:sp>
      <p:sp>
        <p:nvSpPr>
          <p:cNvPr id="9" name="Card1Emoji"/>
          <p:cNvSpPr txBox="1"/>
          <p:nvPr/>
        </p:nvSpPr>
        <p:spPr>
          <a:xfrm>
            <a:off x="548640" y="1560000"/>
            <a:ext cx="6400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0" i="0">
                <a:solidFill>
                  <a:srgbClr val="3B82F6"/>
                </a:solidFill>
              </a:rPr>
              <a:t>🤖</a:t>
            </a:r>
          </a:p>
        </p:txBody>
      </p:sp>
      <p:sp>
        <p:nvSpPr>
          <p:cNvPr id="10" name="Card1Title"/>
          <p:cNvSpPr txBox="1"/>
          <p:nvPr/>
        </p:nvSpPr>
        <p:spPr>
          <a:xfrm>
            <a:off x="548640" y="2200000"/>
            <a:ext cx="5000000" cy="3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1E293B"/>
                </a:solidFill>
              </a:rPr>
              <a:t>KI-Assistent</a:t>
            </a:r>
          </a:p>
        </p:txBody>
      </p:sp>
      <p:sp>
        <p:nvSpPr>
          <p:cNvPr id="11" name="Card1Desc"/>
          <p:cNvSpPr txBox="1"/>
          <p:nvPr/>
        </p:nvSpPr>
        <p:spPr>
          <a:xfrm>
            <a:off x="548640" y="2580000"/>
            <a:ext cx="5000000" cy="10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475569"/>
                </a:solidFill>
              </a:rPr>
              <a:t>Fragen zu Schichtdaten in natürlicher Sprache stellen: „Wer hat diese Woche Nachtschicht?“ – die KI antwortet sofort auf Basis der Live-Daten.</a:t>
            </a:r>
          </a:p>
        </p:txBody>
      </p:sp>
      <!-- ── Card 2: Anomalie-Erkennung (top-right) ── -->
      <p:sp>
        <p:nvSpPr>
          <p:cNvPr id="12" name="Card2"/>
          <p:cNvSpPr/>
          <p:nvPr/>
        </p:nvSpPr>
        <p:spPr>
          <a:xfrm>
            <a:off x="6277356" y="1380000"/>
            <a:ext cx="5545836" cy="2300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/>
        </p:txBody>
      </p:sp>
      <p:sp>
        <p:nvSpPr>
          <p:cNvPr id="13" name="Card2Bar"/>
          <p:cNvSpPr/>
          <p:nvPr/>
        </p:nvSpPr>
        <p:spPr>
          <a:xfrm>
            <a:off x="6277356" y="1380000"/>
            <a:ext cx="5545836" cy="73152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txBody>
          <a:bodyPr/>
          <a:lstStyle/>
          <a:p/>
        </p:txBody>
      </p:sp>
      <p:sp>
        <p:nvSpPr>
          <p:cNvPr id="14" name="Card2Emoji"/>
          <p:cNvSpPr txBox="1"/>
          <p:nvPr/>
        </p:nvSpPr>
        <p:spPr>
          <a:xfrm>
            <a:off x="6460236" y="1560000"/>
            <a:ext cx="6400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0" i="0">
                <a:solidFill>
                  <a:srgbClr val="3B82F6"/>
                </a:solidFill>
              </a:rPr>
              <a:t>📈</a:t>
            </a:r>
          </a:p>
        </p:txBody>
      </p:sp>
      <p:sp>
        <p:nvSpPr>
          <p:cNvPr id="15" name="Card2Title"/>
          <p:cNvSpPr txBox="1"/>
          <p:nvPr/>
        </p:nvSpPr>
        <p:spPr>
          <a:xfrm>
            <a:off x="6460236" y="2200000"/>
            <a:ext cx="5000000" cy="3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1E293B"/>
                </a:solidFill>
              </a:rPr>
              <a:t>Anomalie-Erkennung</a:t>
            </a:r>
          </a:p>
        </p:txBody>
      </p:sp>
      <p:sp>
        <p:nvSpPr>
          <p:cNvPr id="16" name="Card2Desc"/>
          <p:cNvSpPr txBox="1"/>
          <p:nvPr/>
        </p:nvSpPr>
        <p:spPr>
          <a:xfrm>
            <a:off x="6460236" y="2580000"/>
            <a:ext cx="5000000" cy="10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475569"/>
                </a:solidFill>
              </a:rPr>
              <a:t>Automatische Analyse der letzten 30, 60 oder 90 Tage: Auffällige Abwesenheiten, Besetzungslücken und ungewöhnliche Tausch-Muster werden erkannt und erklärt.</a:t>
            </a:r>
          </a:p>
        </p:txBody>
      </p:sp>
      <!-- ── Card 3: Schichtplan-Optimierer (bottom-left) ── -->
      <p:sp>
        <p:nvSpPr>
          <p:cNvPr id="17" name="Card3"/>
          <p:cNvSpPr/>
          <p:nvPr/>
        </p:nvSpPr>
        <p:spPr>
          <a:xfrm>
            <a:off x="365760" y="3880000"/>
            <a:ext cx="5545836" cy="2300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/>
        </p:txBody>
      </p:sp>
      <p:sp>
        <p:nvSpPr>
          <p:cNvPr id="18" name="Card3Bar"/>
          <p:cNvSpPr/>
          <p:nvPr/>
        </p:nvSpPr>
        <p:spPr>
          <a:xfrm>
            <a:off x="365760" y="3880000"/>
            <a:ext cx="5545836" cy="73152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txBody>
          <a:bodyPr/>
          <a:lstStyle/>
          <a:p/>
        </p:txBody>
      </p:sp>
      <p:sp>
        <p:nvSpPr>
          <p:cNvPr id="19" name="Card3Emoji"/>
          <p:cNvSpPr txBox="1"/>
          <p:nvPr/>
        </p:nvSpPr>
        <p:spPr>
          <a:xfrm>
            <a:off x="548640" y="4060000"/>
            <a:ext cx="6400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0" i="0">
                <a:solidFill>
                  <a:srgbClr val="3B82F6"/>
                </a:solidFill>
              </a:rPr>
              <a:t>✨</a:t>
            </a:r>
          </a:p>
        </p:txBody>
      </p:sp>
      <p:sp>
        <p:nvSpPr>
          <p:cNvPr id="20" name="Card3Title"/>
          <p:cNvSpPr txBox="1"/>
          <p:nvPr/>
        </p:nvSpPr>
        <p:spPr>
          <a:xfrm>
            <a:off x="548640" y="4700000"/>
            <a:ext cx="5000000" cy="3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1E293B"/>
                </a:solidFill>
              </a:rPr>
              <a:t>Schichtplan-Optimierer</a:t>
            </a:r>
          </a:p>
        </p:txBody>
      </p:sp>
      <p:sp>
        <p:nvSpPr>
          <p:cNvPr id="21" name="Card3Desc"/>
          <p:cNvSpPr txBox="1"/>
          <p:nvPr/>
        </p:nvSpPr>
        <p:spPr>
          <a:xfrm>
            <a:off x="548640" y="5080000"/>
            <a:ext cx="5000000" cy="10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475569"/>
                </a:solidFill>
              </a:rPr>
              <a:t>KI erstellt auf Knopfdruck einen vollständigen Wochenschichtplan – basierend auf Qualifikationen, Mindestbesetzung und bisherigen Mustern. Editierbar und direkt übernehmbar.</a:t>
            </a:r>
          </a:p>
        </p:txBody>
      </p:sp>
      <!-- ── Card 4: Meeting-Protokolle (bottom-right) ── -->
      <p:sp>
        <p:nvSpPr>
          <p:cNvPr id="22" name="Card4"/>
          <p:cNvSpPr/>
          <p:nvPr/>
        </p:nvSpPr>
        <p:spPr>
          <a:xfrm>
            <a:off x="6277356" y="3880000"/>
            <a:ext cx="5545836" cy="2300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/>
        </p:txBody>
      </p:sp>
      <p:sp>
        <p:nvSpPr>
          <p:cNvPr id="23" name="Card4Bar"/>
          <p:cNvSpPr/>
          <p:nvPr/>
        </p:nvSpPr>
        <p:spPr>
          <a:xfrm>
            <a:off x="6277356" y="3880000"/>
            <a:ext cx="5545836" cy="73152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txBody>
          <a:bodyPr/>
          <a:lstStyle/>
          <a:p/>
        </p:txBody>
      </p:sp>
      <p:sp>
        <p:nvSpPr>
          <p:cNvPr id="24" name="Card4Emoji"/>
          <p:cNvSpPr txBox="1"/>
          <p:nvPr/>
        </p:nvSpPr>
        <p:spPr>
          <a:xfrm>
            <a:off x="6460236" y="4060000"/>
            <a:ext cx="6400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0" i="0">
                <a:solidFill>
                  <a:srgbClr val="3B82F6"/>
                </a:solidFill>
              </a:rPr>
              <a:t>🎙️</a:t>
            </a:r>
          </a:p>
        </p:txBody>
      </p:sp>
      <p:sp>
        <p:nvSpPr>
          <p:cNvPr id="25" name="Card4Title"/>
          <p:cNvSpPr txBox="1"/>
          <p:nvPr/>
        </p:nvSpPr>
        <p:spPr>
          <a:xfrm>
            <a:off x="6460236" y="4700000"/>
            <a:ext cx="5000000" cy="3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1E293B"/>
                </a:solidFill>
              </a:rPr>
              <a:t>Meeting-Protokolle</a:t>
            </a:r>
          </a:p>
        </p:txBody>
      </p:sp>
      <p:sp>
        <p:nvSpPr>
          <p:cNvPr id="26" name="Card4Desc"/>
          <p:cNvSpPr txBox="1"/>
          <p:nvPr/>
        </p:nvSpPr>
        <p:spPr>
          <a:xfrm>
            <a:off x="6460236" y="5080000"/>
            <a:ext cx="5000000" cy="10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475569"/>
                </a:solidFill>
              </a:rPr>
              <a:t>Meetings aufnehmen oder Audiodateien hochladen. Die App transkribiert automatisch (lokal, kein externes API) und erstellt ein Word-Protokoll mit Beschlüssen und Aktionspunkten.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28016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</a:rPr>
              <a:t>Das Problem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749808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94A3B8"/>
                </a:solidFill>
              </a:rPr>
              <a:t>So läuft Schichttausch heute in vielen Betrieben ab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554480"/>
            <a:ext cx="5577840" cy="1828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57200" y="1554480"/>
            <a:ext cx="73152" cy="1828800"/>
          </a:xfrm>
          <a:prstGeom prst="rect">
            <a:avLst/>
          </a:prstGeom>
          <a:solidFill>
            <a:srgbClr val="DC26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737360"/>
            <a:ext cx="6400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0" i="0">
                <a:solidFill>
                  <a:srgbClr val="FFFFFF"/>
                </a:solidFill>
              </a:rPr>
              <a:t>📞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1737360"/>
            <a:ext cx="4389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1E293B"/>
                </a:solidFill>
              </a:rPr>
              <a:t>Telefonketten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63040" y="2194560"/>
            <a:ext cx="438912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475569"/>
                </a:solidFill>
              </a:rPr>
              <a:t>Stundenlange Anrufe bis jemand einspringt. Kein Überblick, wer erreichbar ist.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00800" y="1554480"/>
            <a:ext cx="5577840" cy="1828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400800" y="1554480"/>
            <a:ext cx="73152" cy="1828800"/>
          </a:xfrm>
          <a:prstGeom prst="rect">
            <a:avLst/>
          </a:prstGeom>
          <a:solidFill>
            <a:srgbClr val="DC26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675120" y="1737360"/>
            <a:ext cx="6400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0" i="0">
                <a:solidFill>
                  <a:srgbClr val="FFFFFF"/>
                </a:solidFill>
              </a:rPr>
              <a:t>📋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406640" y="1737360"/>
            <a:ext cx="4389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1E293B"/>
                </a:solidFill>
              </a:rPr>
              <a:t>Zettelwirtschaft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406640" y="2194560"/>
            <a:ext cx="438912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475569"/>
                </a:solidFill>
              </a:rPr>
              <a:t>Handschriftliche Listen, die verloren gehen oder unleserlich sind.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57200" y="3657600"/>
            <a:ext cx="5577840" cy="1828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457200" y="3657600"/>
            <a:ext cx="73152" cy="1828800"/>
          </a:xfrm>
          <a:prstGeom prst="rect">
            <a:avLst/>
          </a:prstGeom>
          <a:solidFill>
            <a:srgbClr val="DC26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31520" y="3840480"/>
            <a:ext cx="6400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0" i="0">
                <a:solidFill>
                  <a:srgbClr val="FFFFFF"/>
                </a:solidFill>
              </a:rPr>
              <a:t>😤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63040" y="3840480"/>
            <a:ext cx="4389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1E293B"/>
                </a:solidFill>
              </a:rPr>
              <a:t>Doppelschichten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63040" y="4297680"/>
            <a:ext cx="438912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475569"/>
                </a:solidFill>
              </a:rPr>
              <a:t>Ohne Überblick werden Mitarbeiter doppelt verplant oder vergessen.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400800" y="3657600"/>
            <a:ext cx="5577840" cy="1828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6400800" y="3657600"/>
            <a:ext cx="73152" cy="1828800"/>
          </a:xfrm>
          <a:prstGeom prst="rect">
            <a:avLst/>
          </a:prstGeom>
          <a:solidFill>
            <a:srgbClr val="DC26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675120" y="3840480"/>
            <a:ext cx="6400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0" i="0">
                <a:solidFill>
                  <a:srgbClr val="FFFFFF"/>
                </a:solidFill>
              </a:rPr>
              <a:t>❓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406640" y="3840480"/>
            <a:ext cx="4389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1E293B"/>
                </a:solidFill>
              </a:rPr>
              <a:t>Keine Transparenz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406640" y="4297680"/>
            <a:ext cx="438912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475569"/>
                </a:solidFill>
              </a:rPr>
              <a:t>Wer hat wann Urlaub? Wer ist qualifiziert? Niemand weiß es sofort.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28016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</a:rPr>
              <a:t>Die Lösung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749808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94A3B8"/>
                </a:solidFill>
              </a:rPr>
              <a:t>Eine Plattform – alle Funktionen – für jeden Betrieb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" y="1554480"/>
            <a:ext cx="3657600" cy="21031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65760" y="1554480"/>
            <a:ext cx="3657600" cy="73152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737360"/>
            <a:ext cx="6400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0" i="0">
                <a:solidFill>
                  <a:srgbClr val="FFFFFF"/>
                </a:solidFill>
              </a:rPr>
              <a:t>🔄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2331720"/>
            <a:ext cx="32918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E293B"/>
                </a:solidFill>
              </a:rPr>
              <a:t>Digitaler Tausch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2743200"/>
            <a:ext cx="329184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475569"/>
                </a:solidFill>
              </a:rPr>
              <a:t>Mitarbeiter tauschen Schichten selbst – transparent und regelkonform.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297680" y="1554480"/>
            <a:ext cx="3657600" cy="21031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297680" y="1554480"/>
            <a:ext cx="3657600" cy="73152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480560" y="1737360"/>
            <a:ext cx="6400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0" i="0">
                <a:solidFill>
                  <a:srgbClr val="FFFFFF"/>
                </a:solidFill>
              </a:rPr>
              <a:t>📅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80560" y="2331720"/>
            <a:ext cx="32918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E293B"/>
                </a:solidFill>
              </a:rPr>
              <a:t>Schichtplanung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80560" y="2743200"/>
            <a:ext cx="329184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475569"/>
                </a:solidFill>
              </a:rPr>
              <a:t>Wochenroster und Monatskalender. Schichten per Klick eintragen.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229600" y="1554480"/>
            <a:ext cx="3657600" cy="21031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8229600" y="1554480"/>
            <a:ext cx="3657600" cy="73152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412480" y="1737360"/>
            <a:ext cx="6400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0" i="0">
                <a:solidFill>
                  <a:srgbClr val="FFFFFF"/>
                </a:solidFill>
              </a:rPr>
              <a:t>🏖️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12480" y="2331720"/>
            <a:ext cx="32918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E293B"/>
                </a:solidFill>
              </a:rPr>
              <a:t>Urlaubsplanung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412480" y="2743200"/>
            <a:ext cx="329184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475569"/>
                </a:solidFill>
              </a:rPr>
              <a:t>Anträge stellen, genehmigen, ablehnen – alles digital.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65760" y="3931920"/>
            <a:ext cx="3657600" cy="21031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365760" y="3931920"/>
            <a:ext cx="3657600" cy="73152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48640" y="4114800"/>
            <a:ext cx="6400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0" i="0">
                <a:solidFill>
                  <a:srgbClr val="FFFFFF"/>
                </a:solidFill>
              </a:rPr>
              <a:t>🔔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8640" y="4709159"/>
            <a:ext cx="32918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E293B"/>
                </a:solidFill>
              </a:rPr>
              <a:t>Benachrichtigungen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48640" y="5120640"/>
            <a:ext cx="329184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475569"/>
                </a:solidFill>
              </a:rPr>
              <a:t>Push-Nachrichten aufs Mobilgerät bei jedem Tauschvorgang.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297680" y="3931920"/>
            <a:ext cx="3657600" cy="21031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4297680" y="3931920"/>
            <a:ext cx="3657600" cy="73152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480560" y="4114800"/>
            <a:ext cx="6400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0" i="0">
                <a:solidFill>
                  <a:srgbClr val="FFFFFF"/>
                </a:solidFill>
              </a:rPr>
              <a:t>📊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480560" y="4709159"/>
            <a:ext cx="32918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E293B"/>
                </a:solidFill>
              </a:rPr>
              <a:t>Statistiken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480560" y="5120640"/>
            <a:ext cx="329184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475569"/>
                </a:solidFill>
              </a:rPr>
              <a:t>Dashboard mit Auswertungen für Betriebsleiter und HR.</a:t>
            </a:r>
          </a:p>
        </p:txBody>
      </p:sp>
      <p:sp>
        <p:nvSpPr>
          <p:cNvPr id="31" name="Rectangle 30"/>
          <p:cNvSpPr/>
          <p:nvPr/>
        </p:nvSpPr>
        <p:spPr>
          <a:xfrm>
            <a:off x="8229600" y="3931920"/>
            <a:ext cx="3657600" cy="21031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8229600" y="3931920"/>
            <a:ext cx="3657600" cy="73152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412480" y="4114800"/>
            <a:ext cx="6400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0" i="0">
                <a:solidFill>
                  <a:srgbClr val="FFFFFF"/>
                </a:solidFill>
              </a:rPr>
              <a:t>📥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412480" y="4709159"/>
            <a:ext cx="32918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E293B"/>
                </a:solidFill>
              </a:rPr>
              <a:t>Excel-Import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412480" y="5120640"/>
            <a:ext cx="329184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475569"/>
                </a:solidFill>
              </a:rPr>
              <a:t>Bestehende Schichtpläne importieren – sofort einsatzbereit.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28016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</a:rPr>
              <a:t>So funktioniert der Schichttausch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749808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94A3B8"/>
                </a:solidFill>
              </a:rPr>
              <a:t>In drei einfachen Schritten – ohne Admin-Genehmigung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554480"/>
            <a:ext cx="3566160" cy="43891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57200" y="1554480"/>
            <a:ext cx="3566160" cy="73152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965960" y="1783080"/>
            <a:ext cx="502920" cy="502920"/>
          </a:xfrm>
          <a:prstGeom prst="ellipse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965960" y="1810512"/>
            <a:ext cx="502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2468880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1E293B"/>
                </a:solidFill>
              </a:rPr>
              <a:t>Schicht anbieten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3017520"/>
            <a:ext cx="3108960" cy="2560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475569"/>
                </a:solidFill>
              </a:rPr>
              <a:t>Der Mitarbeiter wählt seine Schicht aus dem Roster und klickt auf „Tauschen". Optional kann er eine kurze Nachricht hinterlassen.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69080" y="4206240"/>
            <a:ext cx="228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64748B"/>
                </a:solidFill>
              </a:rPr>
              <a:t>→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343400" y="1554480"/>
            <a:ext cx="3566160" cy="43891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343400" y="1554480"/>
            <a:ext cx="3566160" cy="73152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5852160" y="1783080"/>
            <a:ext cx="502920" cy="502920"/>
          </a:xfrm>
          <a:prstGeom prst="ellipse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852160" y="1810512"/>
            <a:ext cx="502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26280" y="2468880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1E293B"/>
                </a:solidFill>
              </a:rPr>
              <a:t>Anfrage stellen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72000" y="3017520"/>
            <a:ext cx="3108960" cy="2560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475569"/>
                </a:solidFill>
              </a:rPr>
              <a:t>Ein Kollege aus derselben Gruppe sieht das Angebot und schlägt seine eigene Schicht als Tausch vor.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955279" y="4206240"/>
            <a:ext cx="228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64748B"/>
                </a:solidFill>
              </a:rPr>
              <a:t>→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229600" y="1554480"/>
            <a:ext cx="3566160" cy="43891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8229600" y="1554480"/>
            <a:ext cx="3566160" cy="73152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9738360" y="1783080"/>
            <a:ext cx="502920" cy="502920"/>
          </a:xfrm>
          <a:prstGeom prst="ellipse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738360" y="1810512"/>
            <a:ext cx="502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412480" y="2468880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1E293B"/>
                </a:solidFill>
              </a:rPr>
              <a:t>Automatisch bestätigt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458200" y="3017520"/>
            <a:ext cx="3108960" cy="2560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475569"/>
                </a:solidFill>
              </a:rPr>
              <a:t>Die App prüft Mindestbesetzung und Qualifikationen. Bei Freigabe werden beide Schichten automatisch getauscht – beide erhalten eine Push-Benachrichtigung.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57200" y="6172200"/>
            <a:ext cx="11274552" cy="5029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57200" y="6217920"/>
            <a:ext cx="11274552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F1F5F9"/>
                </a:solidFill>
              </a:rPr>
              <a:t>Alle Tauschvorgänge werden protokolliert und sind in der Tausch-Historie jederzeit einsehbar.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28016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</a:rPr>
              <a:t>Admin-Funktionen auf einen Blick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749808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94A3B8"/>
                </a:solidFill>
              </a:rPr>
              <a:t>Alles was Betriebsleiter und Schichtplaner brauchen</a:t>
            </a:r>
          </a:p>
        </p:txBody>
      </p:sp>
      <p:sp>
        <p:nvSpPr>
          <p:cNvPr id="6" name="Rectangle 5"/>
          <p:cNvSpPr/>
          <p:nvPr/>
        </p:nvSpPr>
        <p:spPr>
          <a:xfrm>
            <a:off x="320040" y="1508760"/>
            <a:ext cx="2743200" cy="21031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1673351"/>
            <a:ext cx="5486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i="0">
                <a:solidFill>
                  <a:srgbClr val="FFFFFF"/>
                </a:solidFill>
              </a:rPr>
              <a:t>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240280"/>
            <a:ext cx="24688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1E293B"/>
                </a:solidFill>
              </a:rPr>
              <a:t>Wochenroster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651760"/>
            <a:ext cx="24688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475569"/>
                </a:solidFill>
              </a:rPr>
              <a:t>Schichten per Klick eintragen. AJAX-basiert, kein Seitenneuladen.</a:t>
            </a:r>
          </a:p>
        </p:txBody>
      </p:sp>
      <p:sp>
        <p:nvSpPr>
          <p:cNvPr id="10" name="Rectangle 9"/>
          <p:cNvSpPr/>
          <p:nvPr/>
        </p:nvSpPr>
        <p:spPr>
          <a:xfrm>
            <a:off x="3246120" y="1508760"/>
            <a:ext cx="2743200" cy="21031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383280" y="1673351"/>
            <a:ext cx="5486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i="0">
                <a:solidFill>
                  <a:srgbClr val="FFFFFF"/>
                </a:solidFill>
              </a:rPr>
              <a:t>📆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383280" y="2240280"/>
            <a:ext cx="24688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1E293B"/>
                </a:solidFill>
              </a:rPr>
              <a:t>Monatskalender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383280" y="2651760"/>
            <a:ext cx="24688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475569"/>
                </a:solidFill>
              </a:rPr>
              <a:t>Übersicht aller Schichten und Abwesenheiten nach Monat oder KW.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172200" y="1508760"/>
            <a:ext cx="2743200" cy="21031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309360" y="1673351"/>
            <a:ext cx="5486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i="0">
                <a:solidFill>
                  <a:srgbClr val="FFFFFF"/>
                </a:solidFill>
              </a:rPr>
              <a:t>🏖️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09360" y="2240280"/>
            <a:ext cx="24688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1E293B"/>
                </a:solidFill>
              </a:rPr>
              <a:t>Urlaubsanträge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09360" y="2651760"/>
            <a:ext cx="24688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475569"/>
                </a:solidFill>
              </a:rPr>
              <a:t>Anträge genehmigen oder ablehnen mit Begründung.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9098280" y="1508760"/>
            <a:ext cx="2743200" cy="21031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235440" y="1673351"/>
            <a:ext cx="5486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i="0">
                <a:solidFill>
                  <a:srgbClr val="FFFFFF"/>
                </a:solidFill>
              </a:rPr>
              <a:t>📊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235440" y="2240280"/>
            <a:ext cx="24688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1E293B"/>
                </a:solidFill>
              </a:rPr>
              <a:t>Statistik-Dashboard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35440" y="2651760"/>
            <a:ext cx="24688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475569"/>
                </a:solidFill>
              </a:rPr>
              <a:t>Tauschquoten, Abwesenheiten, Schichtverteilung auf einen Blick.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20040" y="3840479"/>
            <a:ext cx="2743200" cy="21031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57200" y="4005071"/>
            <a:ext cx="5486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i="0">
                <a:solidFill>
                  <a:srgbClr val="FFFFFF"/>
                </a:solidFill>
              </a:rPr>
              <a:t>⭐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57200" y="4571999"/>
            <a:ext cx="24688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1E293B"/>
                </a:solidFill>
              </a:rPr>
              <a:t>Qualifikationen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7200" y="4983479"/>
            <a:ext cx="24688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475569"/>
                </a:solidFill>
              </a:rPr>
              <a:t>Matrix mit 5 Stufen pro Mitarbeiter und Gruppe.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246120" y="3840479"/>
            <a:ext cx="2743200" cy="21031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3383280" y="4005071"/>
            <a:ext cx="5486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i="0">
                <a:solidFill>
                  <a:srgbClr val="FFFFFF"/>
                </a:solidFill>
              </a:rPr>
              <a:t>📢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383280" y="4571999"/>
            <a:ext cx="24688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1E293B"/>
                </a:solidFill>
              </a:rPr>
              <a:t>Schwarzes Brett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383280" y="4983479"/>
            <a:ext cx="24688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475569"/>
                </a:solidFill>
              </a:rPr>
              <a:t>Ankündigungen mit Priorität und Push-Versand.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172200" y="3840479"/>
            <a:ext cx="2743200" cy="21031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309360" y="4005071"/>
            <a:ext cx="5486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i="0">
                <a:solidFill>
                  <a:srgbClr val="FFFFFF"/>
                </a:solidFill>
              </a:rPr>
              <a:t>📥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309360" y="4571999"/>
            <a:ext cx="24688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1E293B"/>
                </a:solidFill>
              </a:rPr>
              <a:t>Excel-Import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309360" y="4983479"/>
            <a:ext cx="24688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475569"/>
                </a:solidFill>
              </a:rPr>
              <a:t>Schichtpläne aus Excel importieren mit Spalten-Mapping.</a:t>
            </a:r>
          </a:p>
        </p:txBody>
      </p:sp>
      <p:sp>
        <p:nvSpPr>
          <p:cNvPr id="34" name="Rectangle 33"/>
          <p:cNvSpPr/>
          <p:nvPr/>
        </p:nvSpPr>
        <p:spPr>
          <a:xfrm>
            <a:off x="9098280" y="3840479"/>
            <a:ext cx="2743200" cy="21031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9235440" y="4005071"/>
            <a:ext cx="5486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i="0">
                <a:solidFill>
                  <a:srgbClr val="FFFFFF"/>
                </a:solidFill>
              </a:rPr>
              <a:t>📤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235440" y="4571999"/>
            <a:ext cx="24688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1E293B"/>
                </a:solidFill>
              </a:rPr>
              <a:t>Excel-Export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235440" y="4983479"/>
            <a:ext cx="24688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475569"/>
                </a:solidFill>
              </a:rPr>
              <a:t>Schichtpläne exportieren für Zeiterfassungssysteme.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28016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</a:rPr>
              <a:t>Einfach für Mitarbeiter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749808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94A3B8"/>
                </a:solidFill>
              </a:rPr>
              <a:t>Keine App-Installation nötig – läuft im Browser auf jedem Gerät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" y="1508760"/>
            <a:ext cx="5623560" cy="1463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1645919"/>
            <a:ext cx="6400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0" i="0">
                <a:solidFill>
                  <a:srgbClr val="FFFFFF"/>
                </a:solidFill>
              </a:rPr>
              <a:t>📱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25880" y="1673351"/>
            <a:ext cx="44805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E293B"/>
                </a:solidFill>
              </a:rPr>
              <a:t>Mobil nutzbar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25880" y="2103120"/>
            <a:ext cx="44805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475569"/>
                </a:solidFill>
              </a:rPr>
              <a:t>Funktioniert auf Smartphone, Tablet und PC – ohne Installation.</a:t>
            </a:r>
          </a:p>
        </p:txBody>
      </p:sp>
      <p:sp>
        <p:nvSpPr>
          <p:cNvPr id="10" name="Rectangle 9"/>
          <p:cNvSpPr/>
          <p:nvPr/>
        </p:nvSpPr>
        <p:spPr>
          <a:xfrm>
            <a:off x="6309360" y="1508760"/>
            <a:ext cx="5623560" cy="1463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0" y="1645919"/>
            <a:ext cx="6400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0" i="0">
                <a:solidFill>
                  <a:srgbClr val="FFFFFF"/>
                </a:solidFill>
              </a:rPr>
              <a:t>🔄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269480" y="1673351"/>
            <a:ext cx="44805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E293B"/>
                </a:solidFill>
              </a:rPr>
              <a:t>Tausch beantragen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269480" y="2103120"/>
            <a:ext cx="44805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475569"/>
                </a:solidFill>
              </a:rPr>
              <a:t>Eigene Schicht anbieten oder Angebot eines Kollegen annehmen.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65760" y="3154680"/>
            <a:ext cx="5623560" cy="1463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48640" y="3291840"/>
            <a:ext cx="6400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0" i="0">
                <a:solidFill>
                  <a:srgbClr val="FFFFFF"/>
                </a:solidFill>
              </a:rPr>
              <a:t>📅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25880" y="3319272"/>
            <a:ext cx="44805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E293B"/>
                </a:solidFill>
              </a:rPr>
              <a:t>Schichten einsehen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25880" y="3749040"/>
            <a:ext cx="44805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475569"/>
                </a:solidFill>
              </a:rPr>
              <a:t>Persönlicher Kalender mit allen eigenen Schichten auf einen Blick.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309360" y="3154680"/>
            <a:ext cx="5623560" cy="1463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92240" y="3291840"/>
            <a:ext cx="6400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0" i="0">
                <a:solidFill>
                  <a:srgbClr val="FFFFFF"/>
                </a:solidFill>
              </a:rPr>
              <a:t>🔔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269480" y="3319272"/>
            <a:ext cx="44805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E293B"/>
                </a:solidFill>
              </a:rPr>
              <a:t>Push-Nachrichten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269480" y="3749040"/>
            <a:ext cx="44805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475569"/>
                </a:solidFill>
              </a:rPr>
              <a:t>Sofortige Benachrichtigung bei Tausch-Angeboten und -Bestätigungen.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65760" y="4800600"/>
            <a:ext cx="5623560" cy="1463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48640" y="4937760"/>
            <a:ext cx="6400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0" i="0">
                <a:solidFill>
                  <a:srgbClr val="FFFFFF"/>
                </a:solidFill>
              </a:rPr>
              <a:t>✉️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325880" y="4965192"/>
            <a:ext cx="44805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E293B"/>
                </a:solidFill>
              </a:rPr>
              <a:t>Urlaubsantrag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325880" y="5394960"/>
            <a:ext cx="44805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475569"/>
                </a:solidFill>
              </a:rPr>
              <a:t>Urlaub beantragen und Status verfolgen – direkt in der App.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309360" y="4800600"/>
            <a:ext cx="5623560" cy="1463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92240" y="4937760"/>
            <a:ext cx="6400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0" i="0">
                <a:solidFill>
                  <a:srgbClr val="FFFFFF"/>
                </a:solidFill>
              </a:rPr>
              <a:t>📢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269480" y="4965192"/>
            <a:ext cx="44805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E293B"/>
                </a:solidFill>
              </a:rPr>
              <a:t>Schwarzes Brett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269480" y="5394960"/>
            <a:ext cx="44805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475569"/>
                </a:solidFill>
              </a:rPr>
              <a:t>Immer informiert über aktuelle Ankündigungen im Betrieb.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28016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</a:rPr>
              <a:t>Sicherheit &amp; Datenschutz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749808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94A3B8"/>
                </a:solidFill>
              </a:rPr>
              <a:t>DSGVO-konform von Anfang an – entwickelt für den deutschen Markt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" y="1508760"/>
            <a:ext cx="3657600" cy="21031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1691639"/>
            <a:ext cx="6400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0" i="0">
                <a:solidFill>
                  <a:srgbClr val="FFFFFF"/>
                </a:solidFill>
              </a:rPr>
              <a:t>🇩🇪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25880" y="1737360"/>
            <a:ext cx="2514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</a:rPr>
              <a:t>Server in Deutschland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2331720"/>
            <a:ext cx="32918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94A3B8"/>
                </a:solidFill>
              </a:rPr>
              <a:t>Alle Daten liegen auf Servern in Deutschland. Kein Datentransfer in Drittländer.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297680" y="1508760"/>
            <a:ext cx="3657600" cy="21031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480560" y="1691639"/>
            <a:ext cx="6400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0" i="0">
                <a:solidFill>
                  <a:srgbClr val="FFFFFF"/>
                </a:solidFill>
              </a:rPr>
              <a:t>🔒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57800" y="1737360"/>
            <a:ext cx="2514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</a:rPr>
              <a:t>SSL-Verschlüsselung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80560" y="2331720"/>
            <a:ext cx="32918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94A3B8"/>
                </a:solidFill>
              </a:rPr>
              <a:t>Alle Verbindungen sind mit SSL/TLS verschlüsselt. Zertifikat von Let's Encrypt.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229600" y="1508760"/>
            <a:ext cx="3657600" cy="21031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412480" y="1691639"/>
            <a:ext cx="6400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0" i="0">
                <a:solidFill>
                  <a:srgbClr val="FFFFFF"/>
                </a:solidFill>
              </a:rPr>
              <a:t>🗄️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89720" y="1737360"/>
            <a:ext cx="2514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</a:rPr>
              <a:t>Mandantentrennung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12480" y="2331720"/>
            <a:ext cx="32918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94A3B8"/>
                </a:solidFill>
              </a:rPr>
              <a:t>Jeder Betrieb hat eine eigene, vollständig isolierte Datenbank.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65760" y="3840479"/>
            <a:ext cx="3657600" cy="21031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48640" y="4023359"/>
            <a:ext cx="6400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0" i="0">
                <a:solidFill>
                  <a:srgbClr val="FFFFFF"/>
                </a:solidFill>
              </a:rPr>
              <a:t>👤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25880" y="4069079"/>
            <a:ext cx="2514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</a:rPr>
              <a:t>Rollenbasierter Zugriff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8640" y="4663440"/>
            <a:ext cx="32918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94A3B8"/>
                </a:solidFill>
              </a:rPr>
              <a:t>Klare Trennung zwischen Admin- und Mitarbeiter-Rechten.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297680" y="3840479"/>
            <a:ext cx="3657600" cy="21031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480560" y="4023359"/>
            <a:ext cx="6400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0" i="0">
                <a:solidFill>
                  <a:srgbClr val="FFFFFF"/>
                </a:solidFill>
              </a:rPr>
              <a:t>📋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257800" y="4069079"/>
            <a:ext cx="2514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</a:rPr>
              <a:t>Audit-Trail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480560" y="4663440"/>
            <a:ext cx="32918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94A3B8"/>
                </a:solidFill>
              </a:rPr>
              <a:t>Alle Tauschvorgänge werden lückenlos protokolliert und sind nachvollziehbar.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229600" y="3840479"/>
            <a:ext cx="3657600" cy="21031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412480" y="4023359"/>
            <a:ext cx="6400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0" i="0">
                <a:solidFill>
                  <a:srgbClr val="FFFFFF"/>
                </a:solidFill>
              </a:rPr>
              <a:t>🔑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189720" y="4069079"/>
            <a:ext cx="2514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</a:rPr>
              <a:t>Sichere Passwörter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412480" y="4663440"/>
            <a:ext cx="32918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94A3B8"/>
                </a:solidFill>
              </a:rPr>
              <a:t>Passwörter werden gehashed gespeichert. Kein Klartext-Speichern.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28016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</a:rPr>
              <a:t>Schnell einsatzbereit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749808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94A3B8"/>
                </a:solidFill>
              </a:rPr>
              <a:t>In drei Schritten startklar – innerhalb eines Tages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508760"/>
            <a:ext cx="3566160" cy="3200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57200" y="1508760"/>
            <a:ext cx="3566160" cy="64008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965960" y="1783080"/>
            <a:ext cx="502920" cy="502920"/>
          </a:xfrm>
          <a:prstGeom prst="ellipse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965960" y="1810512"/>
            <a:ext cx="502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2514600"/>
            <a:ext cx="32004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1E293B"/>
                </a:solidFill>
              </a:rPr>
              <a:t>Demo anfragen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3017520"/>
            <a:ext cx="3108960" cy="1508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475569"/>
                </a:solidFill>
              </a:rPr>
              <a:t>Nehmen Sie Kontakt auf. Wir zeigen Ihnen die App live in einer persönlichen Online-Demo.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343400" y="1508760"/>
            <a:ext cx="3566160" cy="3200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343400" y="1508760"/>
            <a:ext cx="3566160" cy="64008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5852160" y="1783080"/>
            <a:ext cx="502920" cy="502920"/>
          </a:xfrm>
          <a:prstGeom prst="ellipse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852160" y="1810512"/>
            <a:ext cx="502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26280" y="2514600"/>
            <a:ext cx="32004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1E293B"/>
                </a:solidFill>
              </a:rPr>
              <a:t>Einrichtung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0" y="3017520"/>
            <a:ext cx="3108960" cy="1508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475569"/>
                </a:solidFill>
              </a:rPr>
              <a:t>Wir richten Ihren Mandanten ein. Import bestehender Mitarbeiterdaten per Excel möglich.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229600" y="1508760"/>
            <a:ext cx="3566160" cy="3200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8229600" y="1508760"/>
            <a:ext cx="3566160" cy="64008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9738360" y="1783080"/>
            <a:ext cx="502920" cy="502920"/>
          </a:xfrm>
          <a:prstGeom prst="ellipse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738360" y="1810512"/>
            <a:ext cx="502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12480" y="2514600"/>
            <a:ext cx="32004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1E293B"/>
                </a:solidFill>
              </a:rPr>
              <a:t>Sofort loslegen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458200" y="3017520"/>
            <a:ext cx="3108960" cy="1508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475569"/>
                </a:solidFill>
              </a:rPr>
              <a:t>Mitarbeiter erhalten ihre Zugangsdaten und können sofort starten – ohne Installation.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57200" y="5029200"/>
            <a:ext cx="11274552" cy="155448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0080" y="5166360"/>
            <a:ext cx="10972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FFFFFF"/>
                </a:solidFill>
              </a:rPr>
              <a:t>Konditionen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0080" y="5623560"/>
            <a:ext cx="109728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94A3B8"/>
                </a:solidFill>
              </a:rPr>
              <a:t>Individuelle Preisgestaltung je nach Betriebsgröße und Anforderungen.
Kontaktieren Sie uns für ein persönliches Angebot.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126480"/>
            <a:ext cx="12188952" cy="7315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0" y="2286000"/>
            <a:ext cx="12188952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000" b="1" i="0">
                <a:solidFill>
                  <a:srgbClr val="FFFFFF"/>
                </a:solidFill>
              </a:rPr>
              <a:t>Überzeugt?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3291840"/>
            <a:ext cx="12188952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0" i="0">
                <a:solidFill>
                  <a:srgbClr val="94A3B8"/>
                </a:solidFill>
              </a:rPr>
              <a:t>Fordern Sie jetzt Ihre kostenlose Demo an.</a:t>
            </a:r>
          </a:p>
        </p:txBody>
      </p:sp>
      <p:sp>
        <p:nvSpPr>
          <p:cNvPr id="6" name="Rectangle 5"/>
          <p:cNvSpPr/>
          <p:nvPr/>
        </p:nvSpPr>
        <p:spPr>
          <a:xfrm>
            <a:off x="4114800" y="3977639"/>
            <a:ext cx="3959352" cy="54864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0" y="4251960"/>
            <a:ext cx="1218895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0" i="0">
                <a:solidFill>
                  <a:srgbClr val="F1F5F9"/>
                </a:solidFill>
              </a:rPr>
              <a:t>🌐  tausche-meine-schicht.de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4754880"/>
            <a:ext cx="1218895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0" i="0">
                <a:solidFill>
                  <a:srgbClr val="F1F5F9"/>
                </a:solidFill>
              </a:rPr>
              <a:t>✉️  info@lv-media.de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6172200"/>
            <a:ext cx="1218895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94A3B8"/>
                </a:solidFill>
              </a:rPr>
              <a:t>© 2026 tausche-meine-schicht.de  ·  Server in Deutschland  ·  DSGVO-konform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